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9" r:id="rId3"/>
    <p:sldId id="290" r:id="rId4"/>
    <p:sldId id="287" r:id="rId5"/>
    <p:sldId id="283" r:id="rId6"/>
    <p:sldId id="284" r:id="rId7"/>
    <p:sldId id="285" r:id="rId8"/>
    <p:sldId id="303" r:id="rId9"/>
    <p:sldId id="272" r:id="rId10"/>
    <p:sldId id="282" r:id="rId11"/>
    <p:sldId id="266" r:id="rId12"/>
    <p:sldId id="267" r:id="rId13"/>
    <p:sldId id="268" r:id="rId14"/>
    <p:sldId id="304" r:id="rId15"/>
    <p:sldId id="305" r:id="rId16"/>
    <p:sldId id="306" r:id="rId17"/>
    <p:sldId id="307" r:id="rId18"/>
    <p:sldId id="308" r:id="rId19"/>
    <p:sldId id="270" r:id="rId20"/>
    <p:sldId id="309" r:id="rId21"/>
    <p:sldId id="274" r:id="rId22"/>
    <p:sldId id="293" r:id="rId23"/>
    <p:sldId id="278" r:id="rId24"/>
    <p:sldId id="292" r:id="rId25"/>
    <p:sldId id="302" r:id="rId26"/>
    <p:sldId id="301" r:id="rId27"/>
    <p:sldId id="300" r:id="rId28"/>
    <p:sldId id="298" r:id="rId29"/>
    <p:sldId id="297" r:id="rId30"/>
    <p:sldId id="296" r:id="rId31"/>
    <p:sldId id="295" r:id="rId32"/>
    <p:sldId id="294" r:id="rId33"/>
    <p:sldId id="299" r:id="rId34"/>
    <p:sldId id="291" r:id="rId35"/>
    <p:sldId id="280" r:id="rId36"/>
    <p:sldId id="281" r:id="rId37"/>
    <p:sldId id="286" r:id="rId38"/>
    <p:sldId id="257" r:id="rId39"/>
    <p:sldId id="288" r:id="rId40"/>
    <p:sldId id="27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3FE7B0-EF0F-47A9-ACFC-8DFBE54E60E6}" v="2" dt="2020-02-05T05:29:57.5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55"/>
    <p:restoredTop sz="94643"/>
  </p:normalViewPr>
  <p:slideViewPr>
    <p:cSldViewPr snapToGrid="0" snapToObjects="1">
      <p:cViewPr varScale="1">
        <p:scale>
          <a:sx n="81" d="100"/>
          <a:sy n="81" d="100"/>
        </p:scale>
        <p:origin x="293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istan Holmes" userId="479a5c3e05bb1f8e" providerId="LiveId" clId="{1C3FE7B0-EF0F-47A9-ACFC-8DFBE54E60E6}"/>
    <pc:docChg chg="custSel modSld">
      <pc:chgData name="Tristan Holmes" userId="479a5c3e05bb1f8e" providerId="LiveId" clId="{1C3FE7B0-EF0F-47A9-ACFC-8DFBE54E60E6}" dt="2020-02-05T05:39:26.514" v="789" actId="20577"/>
      <pc:docMkLst>
        <pc:docMk/>
      </pc:docMkLst>
      <pc:sldChg chg="addSp modSp">
        <pc:chgData name="Tristan Holmes" userId="479a5c3e05bb1f8e" providerId="LiveId" clId="{1C3FE7B0-EF0F-47A9-ACFC-8DFBE54E60E6}" dt="2020-02-05T05:30:18.015" v="44" actId="5793"/>
        <pc:sldMkLst>
          <pc:docMk/>
          <pc:sldMk cId="3847488879" sldId="278"/>
        </pc:sldMkLst>
        <pc:spChg chg="add mod">
          <ac:chgData name="Tristan Holmes" userId="479a5c3e05bb1f8e" providerId="LiveId" clId="{1C3FE7B0-EF0F-47A9-ACFC-8DFBE54E60E6}" dt="2020-02-05T05:30:18.015" v="44" actId="5793"/>
          <ac:spMkLst>
            <pc:docMk/>
            <pc:sldMk cId="3847488879" sldId="278"/>
            <ac:spMk id="7" creationId="{173D8997-7ECD-4D10-AB0F-8B83AAEE9B88}"/>
          </ac:spMkLst>
        </pc:spChg>
        <pc:picChg chg="add mod">
          <ac:chgData name="Tristan Holmes" userId="479a5c3e05bb1f8e" providerId="LiveId" clId="{1C3FE7B0-EF0F-47A9-ACFC-8DFBE54E60E6}" dt="2020-02-05T05:29:06.672" v="3" actId="1076"/>
          <ac:picMkLst>
            <pc:docMk/>
            <pc:sldMk cId="3847488879" sldId="278"/>
            <ac:picMk id="6" creationId="{DB40B46D-9778-408F-853F-2FC58650A433}"/>
          </ac:picMkLst>
        </pc:picChg>
      </pc:sldChg>
      <pc:sldChg chg="modSp">
        <pc:chgData name="Tristan Holmes" userId="479a5c3e05bb1f8e" providerId="LiveId" clId="{1C3FE7B0-EF0F-47A9-ACFC-8DFBE54E60E6}" dt="2020-02-05T05:39:26.514" v="789" actId="20577"/>
        <pc:sldMkLst>
          <pc:docMk/>
          <pc:sldMk cId="3000644390" sldId="292"/>
        </pc:sldMkLst>
        <pc:spChg chg="mod">
          <ac:chgData name="Tristan Holmes" userId="479a5c3e05bb1f8e" providerId="LiveId" clId="{1C3FE7B0-EF0F-47A9-ACFC-8DFBE54E60E6}" dt="2020-02-05T05:31:25.372" v="51" actId="20577"/>
          <ac:spMkLst>
            <pc:docMk/>
            <pc:sldMk cId="3000644390" sldId="292"/>
            <ac:spMk id="2" creationId="{755E8D84-0C9E-7046-A5BA-6BB227B21B31}"/>
          </ac:spMkLst>
        </pc:spChg>
        <pc:spChg chg="mod">
          <ac:chgData name="Tristan Holmes" userId="479a5c3e05bb1f8e" providerId="LiveId" clId="{1C3FE7B0-EF0F-47A9-ACFC-8DFBE54E60E6}" dt="2020-02-05T05:39:26.514" v="789" actId="20577"/>
          <ac:spMkLst>
            <pc:docMk/>
            <pc:sldMk cId="3000644390" sldId="292"/>
            <ac:spMk id="3" creationId="{75ECBF6B-A548-204B-BE6F-CB1CE5648C0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BACEB-ADC6-E644-8440-9E6FE084D4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D1170-2B07-6A49-8D66-D9D1EE350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6BEF81-C374-E248-8884-5B3337AC7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C096E-6093-E044-BAE5-EFD0475B83F7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26D6C-7597-E14C-979C-A017C997E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2B41B-9347-6847-8F64-90C34CBB9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E2773-ECE0-9847-883F-F8A2E3A42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685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F87AD-9934-4945-8042-07F816B57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80EF5C-4FB6-334B-82C9-FE712C4402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A76C7-9510-F24F-9349-541E371AC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C096E-6093-E044-BAE5-EFD0475B83F7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23779-F767-8B46-9CCD-83735EC35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C489F-4F83-7C49-BE4E-CFBF885BF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E2773-ECE0-9847-883F-F8A2E3A42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66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BCF90A-84FD-4F45-B4E5-2594974438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93D956-D5F0-2942-B168-C3E512829C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95202-4057-A742-BFE5-961EA4E81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C096E-6093-E044-BAE5-EFD0475B83F7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25741-C334-EF4B-905E-59C6118E2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81B8F9-59E3-AC40-ADEF-5D9BDBF74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E2773-ECE0-9847-883F-F8A2E3A42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764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1D012-F072-2A45-A131-97002FB72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61356-28FD-2041-AED1-7B5A14849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E0D17-F8BE-1347-9836-4524153D1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C096E-6093-E044-BAE5-EFD0475B83F7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3C66B-A85F-9849-B95C-6C6EADDBC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DCA32-24EF-DF4D-B0F5-4191C05E4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E2773-ECE0-9847-883F-F8A2E3A42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333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A630A-CEBA-F544-B714-C0E0F4800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9841F-089A-E84C-9FFB-1CB17DBB5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28ACA-013C-CB4F-B79C-7C762A6C2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C096E-6093-E044-BAE5-EFD0475B83F7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D6C22-E663-854F-A19E-02E1E91AE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D8B77-7336-F74F-BBD7-287BE32AD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E2773-ECE0-9847-883F-F8A2E3A42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905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76F78-2DCB-6448-9DA3-A31510D47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5DDE8-A426-634E-836F-FBB683E73E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2EB89F-7990-164A-951A-56DBBD7A9E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E89CFA-08BA-CF4D-B5C4-625F37A2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C096E-6093-E044-BAE5-EFD0475B83F7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24BC39-F4AF-8D4C-A846-3C1FB505D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38FC5E-F363-354C-97EE-A220F3B11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E2773-ECE0-9847-883F-F8A2E3A42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97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E4E8-73B7-A347-921A-A92E0714C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68A1C-5E6E-B440-9FBE-247B8ED4D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BB1152-8453-9643-8FBB-A4D4CF3A5E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F98ED4-45B3-844C-A30A-A2521830F2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9DF321-267A-7B41-B701-EF9433549E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3B2611-30FB-9742-B89E-2BB0E86E3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C096E-6093-E044-BAE5-EFD0475B83F7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459A31-712C-5044-B724-7B6C1FFDF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FD6204-E701-BC4C-A23C-39F91622A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E2773-ECE0-9847-883F-F8A2E3A42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040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9804C-EBEF-2344-B82E-731C3CA37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741F23-21D6-5D47-90BE-41EC3488D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C096E-6093-E044-BAE5-EFD0475B83F7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C61DA1-B824-244F-A044-589E64C19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A09181-CAD5-5949-B298-4FCB3347B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E2773-ECE0-9847-883F-F8A2E3A42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807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6EBBDF-3A76-1B4C-8FEA-7D406BDCD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C096E-6093-E044-BAE5-EFD0475B83F7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1C2F4B-E71D-B640-8C54-E8B4BC879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CC599-8EE2-384C-AED0-6066A9B94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E2773-ECE0-9847-883F-F8A2E3A42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83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44F41-7A95-0249-8DBF-834BD950D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C342F-B1BD-4544-B4D6-574773C70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C7BEAC-54C1-6A4D-87BB-1C6FFDF3AD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F57CED-7A2A-AD4C-84BE-0F30209FF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C096E-6093-E044-BAE5-EFD0475B83F7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3552E3-BE6F-D244-A6F0-258EA9B2E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2FB58-0915-6B47-8867-C7484DB02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E2773-ECE0-9847-883F-F8A2E3A42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510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40733-7E1D-664D-848C-CFEA9297B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9DBE6E-335A-8F4C-99BB-3FCEFEDAFA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790218-F630-1947-BB2E-248E22D5E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47AC9F-D2EC-2942-9016-AABB3B7AB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C096E-6093-E044-BAE5-EFD0475B83F7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269722-8065-7247-BA2B-3829DC228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68AC5E-4931-6745-A61A-A13D22F98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E2773-ECE0-9847-883F-F8A2E3A42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924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05F9E7-7462-4D4E-BE64-55EBFAF13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F8CFDF-1CCD-6442-8F20-BB3D28E9E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17F37-319B-1844-980D-0B4F18D641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AC096E-6093-E044-BAE5-EFD0475B83F7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39C39-A640-CA46-B0EC-9AD9DE42DE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B8FCB-499D-EF4E-93D7-254ACF654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E2773-ECE0-9847-883F-F8A2E3A42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211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downloadexcelfiles.com/wo_en/download-excel-file-list-olympic-host-cities#.XjW0N2hKhPY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worldbank.org/indicator/NY.GDP.MKTP.CD" TargetMode="External"/><Relationship Id="rId2" Type="http://schemas.openxmlformats.org/officeDocument/2006/relationships/hyperlink" Target="https://www.kaggle.com/heesoo37/120-years-of-olympic-history-athletes-and-result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7.png"/><Relationship Id="rId4" Type="http://schemas.openxmlformats.org/officeDocument/2006/relationships/hyperlink" Target="https://genius.com/Pearl-jam-olympic-platinum-lyrics#note-6745641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34D37F-0646-A944-A27F-F825BDE58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My Olympic Dream</a:t>
            </a:r>
          </a:p>
        </p:txBody>
      </p:sp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C7811CDB-22F4-1C40-B4FD-27604A39D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512" y="1821476"/>
            <a:ext cx="4606975" cy="2234383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8DE57E8D-60D1-624E-A324-F6A188133259}"/>
              </a:ext>
            </a:extLst>
          </p:cNvPr>
          <p:cNvSpPr txBox="1">
            <a:spLocks/>
          </p:cNvSpPr>
          <p:nvPr/>
        </p:nvSpPr>
        <p:spPr>
          <a:xfrm>
            <a:off x="838200" y="47103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Angie, Ryan, Tristan, &amp; Ty </a:t>
            </a:r>
          </a:p>
        </p:txBody>
      </p:sp>
    </p:spTree>
    <p:extLst>
      <p:ext uri="{BB962C8B-B14F-4D97-AF65-F5344CB8AC3E}">
        <p14:creationId xmlns:p14="http://schemas.microsoft.com/office/powerpoint/2010/main" val="1380020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E8D84-0C9E-7046-A5BA-6BB227B2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Sport and Participation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CBF6B-A548-204B-BE6F-CB1CE5648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35FA5D-FE5B-C646-AC4E-83A58C3BD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9210" y="148864"/>
            <a:ext cx="1241951" cy="154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2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E8D84-0C9E-7046-A5BA-6BB227B2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Country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CBF6B-A548-204B-BE6F-CB1CE5648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703F652-8BA8-BE4A-A751-BC35579C7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631" y="56989"/>
            <a:ext cx="1724486" cy="172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41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E8D84-0C9E-7046-A5BA-6BB227B2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Athlete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CBF6B-A548-204B-BE6F-CB1CE5648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79011D0-6EEA-2545-ABE4-77AA1D4D3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456" y="183480"/>
            <a:ext cx="1801720" cy="156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055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E8D84-0C9E-7046-A5BA-6BB227B2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CBF6B-A548-204B-BE6F-CB1CE5648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98BAC8C-E62F-0747-82E1-82003535A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0527" y="79543"/>
            <a:ext cx="1875522" cy="169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47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A8DF6-B9EC-40E7-B7F8-2B51E5CC3B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GDP versus Medal Count…is there a correlation?</a:t>
            </a:r>
            <a:endParaRPr lang="en-MY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171F9-B432-4D2B-BF44-FC0A632C0C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851827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9E96E-B529-4D20-A7BA-9C65CEBDB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process:	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09107-4D69-4901-A0AF-8A69A4F39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Sourced GDP data from the World Bank</a:t>
            </a:r>
          </a:p>
          <a:p>
            <a:r>
              <a:rPr lang="en-US" dirty="0"/>
              <a:t>Data munging – how did we handle missing data?</a:t>
            </a:r>
          </a:p>
          <a:p>
            <a:r>
              <a:rPr lang="en-US" dirty="0"/>
              <a:t>Merging clean GDP dataset to the Olympic dataset</a:t>
            </a:r>
          </a:p>
          <a:p>
            <a:r>
              <a:rPr lang="en-US" dirty="0"/>
              <a:t>Performed regression analysis</a:t>
            </a:r>
          </a:p>
          <a:p>
            <a:r>
              <a:rPr lang="en-MY" dirty="0"/>
              <a:t>This is what we found…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876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F44D2-D35D-465A-A7DE-880C1AB55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435FAE-0389-4C58-BA17-E319E53265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2000 Sydney Olympics (</a:t>
            </a:r>
            <a:r>
              <a:rPr lang="en-US" dirty="0" err="1"/>
              <a:t>rvalue</a:t>
            </a:r>
            <a:r>
              <a:rPr lang="en-US" dirty="0"/>
              <a:t> = 0.60)</a:t>
            </a:r>
            <a:endParaRPr lang="en-MY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ADA479C-689E-4752-80C3-E53C4FA5D2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3057922"/>
            <a:ext cx="5157787" cy="257889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FA0E3A-B073-453B-8A51-11866BA493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2004 Athens Olympics (</a:t>
            </a:r>
            <a:r>
              <a:rPr lang="en-US" dirty="0" err="1"/>
              <a:t>rvalue</a:t>
            </a:r>
            <a:r>
              <a:rPr lang="en-US" dirty="0"/>
              <a:t> = 0.72)</a:t>
            </a:r>
            <a:endParaRPr lang="en-MY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6E84DDD-B3DD-40E7-A675-74D5A81CE4F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3051572"/>
            <a:ext cx="5183188" cy="259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3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96DDC-EF7D-4FA8-B0D7-C6AB587D6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CCB543-581C-4D8A-9BAC-7C7FBECA76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2008 Beijing Olympics (</a:t>
            </a:r>
            <a:r>
              <a:rPr lang="en-US" dirty="0" err="1"/>
              <a:t>rvalue</a:t>
            </a:r>
            <a:r>
              <a:rPr lang="en-US" dirty="0"/>
              <a:t> = .80)</a:t>
            </a:r>
            <a:endParaRPr lang="en-MY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A0F40B1-04AE-4747-B4FF-4AE2744DD6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3057922"/>
            <a:ext cx="5157787" cy="257889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BF2C5F-B115-455E-AA81-C1CA146611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2012 London Olympics (</a:t>
            </a:r>
            <a:r>
              <a:rPr lang="en-US" dirty="0" err="1"/>
              <a:t>rvalue</a:t>
            </a:r>
            <a:r>
              <a:rPr lang="en-US" dirty="0"/>
              <a:t> = 0.83)</a:t>
            </a:r>
            <a:endParaRPr lang="en-MY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0AD4E4A-3527-422D-B1AE-1AC696591C8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3051572"/>
            <a:ext cx="5183188" cy="259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24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CBAFB3-E6C9-4FC3-8B63-E230E1005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0" y="1690688"/>
            <a:ext cx="6858000" cy="3429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A237930-00CC-4F30-BCC2-849185A10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2016 Rio Olympics (</a:t>
            </a:r>
            <a:r>
              <a:rPr lang="en-US" sz="2800" dirty="0" err="1"/>
              <a:t>rvalue</a:t>
            </a:r>
            <a:r>
              <a:rPr lang="en-US" sz="2800" dirty="0"/>
              <a:t> = 0.86)</a:t>
            </a:r>
            <a:endParaRPr lang="en-MY" sz="2800" dirty="0"/>
          </a:p>
        </p:txBody>
      </p:sp>
    </p:spTree>
    <p:extLst>
      <p:ext uri="{BB962C8B-B14F-4D97-AF65-F5344CB8AC3E}">
        <p14:creationId xmlns:p14="http://schemas.microsoft.com/office/powerpoint/2010/main" val="3077030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E8D84-0C9E-7046-A5BA-6BB227B2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3321903-3E94-DB49-BED3-7DDDE59D27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6282676"/>
              </p:ext>
            </p:extLst>
          </p:nvPr>
        </p:nvGraphicFramePr>
        <p:xfrm>
          <a:off x="838200" y="1825625"/>
          <a:ext cx="10515600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55364263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66210299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i="1" dirty="0"/>
                        <a:t>r</a:t>
                      </a:r>
                      <a:r>
                        <a:rPr lang="en-US" sz="2200" i="1" baseline="30000" dirty="0"/>
                        <a:t>2</a:t>
                      </a:r>
                      <a:r>
                        <a:rPr lang="en-US" sz="2200" baseline="30000" dirty="0"/>
                        <a:t> </a:t>
                      </a:r>
                      <a:r>
                        <a:rPr lang="en-US" sz="2200" baseline="0" dirty="0"/>
                        <a:t> of GDP Regressed on Medal Count by Games</a:t>
                      </a:r>
                      <a:endParaRPr lang="en-US" sz="2200" baseline="30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200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379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Games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i="1" dirty="0"/>
                        <a:t>r</a:t>
                      </a:r>
                      <a:r>
                        <a:rPr lang="en-US" sz="22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80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2000 Sydney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.36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028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2004 Athens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.52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023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2008 Beijing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337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2012 London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.69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713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2016 Rio de Janeiro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511547"/>
                  </a:ext>
                </a:extLst>
              </a:tr>
            </a:tbl>
          </a:graphicData>
        </a:graphic>
      </p:graphicFrame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63C39AB1-0DF0-7149-9AFC-AAB96B097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2185" y="63722"/>
            <a:ext cx="1681199" cy="168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00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DDCF86-B837-C84E-AC23-A2D566C75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4CBAAC-25E8-824F-8EB3-33340EE4E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902"/>
            <a:ext cx="10515600" cy="5330283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+mj-lt"/>
              </a:rPr>
              <a:t>Basis</a:t>
            </a:r>
          </a:p>
          <a:p>
            <a:pPr lvl="1"/>
            <a:r>
              <a:rPr lang="en-US" sz="2200" dirty="0">
                <a:latin typeface="+mj-lt"/>
              </a:rPr>
              <a:t>2020 Tokyo Olympic games</a:t>
            </a:r>
          </a:p>
          <a:p>
            <a:pPr lvl="1"/>
            <a:r>
              <a:rPr lang="en-US" sz="2200" dirty="0">
                <a:latin typeface="+mj-lt"/>
              </a:rPr>
              <a:t>Apparent lack of Olympic research, especially prediction</a:t>
            </a:r>
          </a:p>
          <a:p>
            <a:pPr marL="457200" lvl="1" indent="0">
              <a:buNone/>
            </a:pPr>
            <a:endParaRPr lang="en-US" sz="2200" dirty="0">
              <a:latin typeface="+mj-lt"/>
            </a:endParaRPr>
          </a:p>
          <a:p>
            <a:r>
              <a:rPr lang="en-US" sz="2600" dirty="0">
                <a:latin typeface="+mj-lt"/>
              </a:rPr>
              <a:t>Goals</a:t>
            </a:r>
          </a:p>
          <a:p>
            <a:pPr lvl="1"/>
            <a:r>
              <a:rPr lang="en-US" sz="2200" dirty="0">
                <a:solidFill>
                  <a:srgbClr val="161516"/>
                </a:solidFill>
                <a:latin typeface="+mj-lt"/>
              </a:rPr>
              <a:t>Breakdown of men and women athletes by Olympic games</a:t>
            </a:r>
          </a:p>
          <a:p>
            <a:pPr lvl="1"/>
            <a:r>
              <a:rPr lang="en-US" sz="2200" dirty="0">
                <a:solidFill>
                  <a:srgbClr val="161516"/>
                </a:solidFill>
                <a:latin typeface="+mj-lt"/>
              </a:rPr>
              <a:t>Change in sporting events and athletes since the start of the Olympics</a:t>
            </a:r>
          </a:p>
          <a:p>
            <a:pPr lvl="1"/>
            <a:r>
              <a:rPr lang="en-US" sz="2200" dirty="0">
                <a:solidFill>
                  <a:srgbClr val="161516"/>
                </a:solidFill>
                <a:latin typeface="+mj-lt"/>
              </a:rPr>
              <a:t>Are height and weight predictive of success?</a:t>
            </a:r>
          </a:p>
          <a:p>
            <a:pPr lvl="2"/>
            <a:r>
              <a:rPr lang="en-US" sz="1800" dirty="0">
                <a:solidFill>
                  <a:srgbClr val="161516"/>
                </a:solidFill>
                <a:latin typeface="+mj-lt"/>
              </a:rPr>
              <a:t>Specifically with respect to men’s 100 yard dash</a:t>
            </a:r>
          </a:p>
          <a:p>
            <a:pPr lvl="1"/>
            <a:r>
              <a:rPr lang="en-US" sz="2200" dirty="0">
                <a:solidFill>
                  <a:srgbClr val="161516"/>
                </a:solidFill>
                <a:latin typeface="+mj-lt"/>
              </a:rPr>
              <a:t>Does GDP predict success?</a:t>
            </a:r>
          </a:p>
          <a:p>
            <a:pPr lvl="1"/>
            <a:r>
              <a:rPr lang="en-US" sz="2200" dirty="0">
                <a:solidFill>
                  <a:srgbClr val="161516"/>
                </a:solidFill>
                <a:latin typeface="+mj-lt"/>
              </a:rPr>
              <a:t>Is there a host country advantage?</a:t>
            </a:r>
            <a:endParaRPr lang="en-US" sz="2200" dirty="0">
              <a:latin typeface="+mj-lt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879114-F06D-FA4D-8733-83E1E2504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3707" y="215900"/>
            <a:ext cx="2331681" cy="147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8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A8DF6-B9EC-40E7-B7F8-2B51E5CC3B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Hosting versus Medal Count…is there a correlation?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05325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E8D84-0C9E-7046-A5BA-6BB227B2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CBF6B-A548-204B-BE6F-CB1CE5648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Filter the data for post WWII</a:t>
            </a:r>
          </a:p>
          <a:p>
            <a:r>
              <a:rPr lang="en-US" dirty="0"/>
              <a:t>Divide the medal results into summer and winter games</a:t>
            </a:r>
          </a:p>
          <a:p>
            <a:r>
              <a:rPr lang="en-US" dirty="0"/>
              <a:t>Concentrate on the summer games in anticipation of Tokyo 2020</a:t>
            </a:r>
          </a:p>
          <a:p>
            <a:r>
              <a:rPr lang="en-US" dirty="0"/>
              <a:t>Find data for host countries and years: </a:t>
            </a:r>
            <a:r>
              <a:rPr lang="en-US" dirty="0">
                <a:hlinkClick r:id="rId2"/>
              </a:rPr>
              <a:t>https://www.downloadexcelfiles.com/wo_en/download-excel-file-list-olympic-host-cities#.XjW0N2hKhPY</a:t>
            </a:r>
            <a:endParaRPr lang="en-US" dirty="0"/>
          </a:p>
          <a:p>
            <a:r>
              <a:rPr lang="en-US" dirty="0"/>
              <a:t>Verify the data with Wikipedia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3060B8-2442-734C-AE78-B4F8B94A6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4795" y="230188"/>
            <a:ext cx="2434167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81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E8D84-0C9E-7046-A5BA-6BB227B2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CBF6B-A548-204B-BE6F-CB1CE5648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3369"/>
          </a:xfrm>
        </p:spPr>
        <p:txBody>
          <a:bodyPr/>
          <a:lstStyle/>
          <a:p>
            <a:r>
              <a:rPr lang="en-US" dirty="0"/>
              <a:t>A question occurs: what countries field the largest teams?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98816D-CC70-9941-8F68-8875A76A5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8159" y="58055"/>
            <a:ext cx="2689042" cy="1632633"/>
          </a:xfrm>
          <a:prstGeom prst="rect">
            <a:avLst/>
          </a:prstGeom>
        </p:spPr>
      </p:pic>
      <p:pic>
        <p:nvPicPr>
          <p:cNvPr id="6" name="Picture 5" descr="A picture containing fence&#10;&#10;Description automatically generated">
            <a:extLst>
              <a:ext uri="{FF2B5EF4-FFF2-40B4-BE49-F238E27FC236}">
                <a16:creationId xmlns:a16="http://schemas.microsoft.com/office/drawing/2014/main" id="{4FC03423-3D09-40F6-BB24-449037FA2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085" y="2318994"/>
            <a:ext cx="3601824" cy="360182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E026DEA-A6A4-4334-AD81-EBD4972CE98E}"/>
              </a:ext>
            </a:extLst>
          </p:cNvPr>
          <p:cNvSpPr txBox="1">
            <a:spLocks/>
          </p:cNvSpPr>
          <p:nvPr/>
        </p:nvSpPr>
        <p:spPr>
          <a:xfrm>
            <a:off x="838200" y="5853242"/>
            <a:ext cx="10515600" cy="493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Nothing too deep here, what else can we uncover?</a:t>
            </a:r>
          </a:p>
        </p:txBody>
      </p:sp>
    </p:spTree>
    <p:extLst>
      <p:ext uri="{BB962C8B-B14F-4D97-AF65-F5344CB8AC3E}">
        <p14:creationId xmlns:p14="http://schemas.microsoft.com/office/powerpoint/2010/main" val="664635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E8D84-0C9E-7046-A5BA-6BB227B21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CBF6B-A548-204B-BE6F-CB1CE5648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950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question occurs: can we predict which countries will lead in the medal count in 2020?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594D46-DB9A-274D-BF2B-26FCAB7AB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6439" y="114975"/>
            <a:ext cx="1034711" cy="1653770"/>
          </a:xfrm>
          <a:prstGeom prst="rect">
            <a:avLst/>
          </a:prstGeom>
        </p:spPr>
      </p:pic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B40B46D-9778-408F-853F-2FC58650A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579" y="2620652"/>
            <a:ext cx="5487650" cy="365843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73D8997-7ECD-4D10-AB0F-8B83AAEE9B88}"/>
              </a:ext>
            </a:extLst>
          </p:cNvPr>
          <p:cNvSpPr txBox="1">
            <a:spLocks/>
          </p:cNvSpPr>
          <p:nvPr/>
        </p:nvSpPr>
        <p:spPr>
          <a:xfrm>
            <a:off x="838200" y="6095361"/>
            <a:ext cx="10515600" cy="795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leads us to a deeper question…</a:t>
            </a:r>
          </a:p>
        </p:txBody>
      </p:sp>
    </p:spTree>
    <p:extLst>
      <p:ext uri="{BB962C8B-B14F-4D97-AF65-F5344CB8AC3E}">
        <p14:creationId xmlns:p14="http://schemas.microsoft.com/office/powerpoint/2010/main" val="3847488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E8D84-0C9E-7046-A5BA-6BB227B2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CBF6B-A548-204B-BE6F-CB1CE5648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A question occurs: does hosting the games lead to an increase in medal count?</a:t>
            </a:r>
          </a:p>
          <a:p>
            <a:r>
              <a:rPr lang="en-US" dirty="0"/>
              <a:t>A problem creeps up: the distribution of medals does not appear to be normal (backed up by SciPy’s </a:t>
            </a:r>
            <a:r>
              <a:rPr lang="en-US" dirty="0" err="1"/>
              <a:t>normaltest</a:t>
            </a:r>
            <a:r>
              <a:rPr lang="en-US" dirty="0"/>
              <a:t>()).</a:t>
            </a:r>
          </a:p>
          <a:p>
            <a:r>
              <a:rPr lang="en-US" dirty="0"/>
              <a:t>The solution: take the difference in a country’s medal count between the years when a country hosted the summer games and the average of the summer games before and after.</a:t>
            </a:r>
          </a:p>
          <a:p>
            <a:r>
              <a:rPr lang="en-US" dirty="0"/>
              <a:t>Apply the Wilcoxon test to this new dataset (SciPy’s </a:t>
            </a:r>
            <a:r>
              <a:rPr lang="en-US" dirty="0" err="1"/>
              <a:t>wilcoxon</a:t>
            </a:r>
            <a:r>
              <a:rPr lang="en-US" dirty="0"/>
              <a:t>())</a:t>
            </a:r>
          </a:p>
          <a:p>
            <a:r>
              <a:rPr lang="en-US" dirty="0"/>
              <a:t>According to this test, we </a:t>
            </a:r>
            <a:r>
              <a:rPr lang="en-US" b="1" dirty="0"/>
              <a:t>reject</a:t>
            </a:r>
            <a:r>
              <a:rPr lang="en-US" dirty="0"/>
              <a:t> the </a:t>
            </a:r>
            <a:r>
              <a:rPr lang="en-US"/>
              <a:t>null hypothesis.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0D940C-5EBA-744E-A930-FB959F2F4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387" y="290148"/>
            <a:ext cx="2525843" cy="126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6443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E8D84-0C9E-7046-A5BA-6BB227B2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CBF6B-A548-204B-BE6F-CB1CE5648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4FC39C-203E-9948-BCAB-7DD6A528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8656" y="149394"/>
            <a:ext cx="2523344" cy="163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951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E8D84-0C9E-7046-A5BA-6BB227B21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Extra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CBF6B-A548-204B-BE6F-CB1CE5648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3B5876-978D-014C-BB3A-ABDCDDF23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7193" y="102134"/>
            <a:ext cx="2757586" cy="172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2639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E8D84-0C9E-7046-A5BA-6BB227B2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CBF6B-A548-204B-BE6F-CB1CE5648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CE140C-AEE9-CC4B-8166-06FC47D80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2553" y="111429"/>
            <a:ext cx="2504529" cy="164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082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E8D84-0C9E-7046-A5BA-6BB227B2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CBF6B-A548-204B-BE6F-CB1CE5648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9EBD70-BC70-6647-B98A-3D11A7F56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8089" y="122842"/>
            <a:ext cx="2569052" cy="175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0627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E8D84-0C9E-7046-A5BA-6BB227B2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CBF6B-A548-204B-BE6F-CB1CE5648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DADE9A-CE80-614B-B560-3787F1C35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7618" y="14990"/>
            <a:ext cx="2389582" cy="186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00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DDCF86-B837-C84E-AC23-A2D566C75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Munging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4CBAAC-25E8-824F-8EB3-33340EE4E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902"/>
            <a:ext cx="10515600" cy="5330283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+mj-lt"/>
              </a:rPr>
              <a:t>Dataset obtained from Kaggle</a:t>
            </a:r>
          </a:p>
          <a:p>
            <a:pPr lvl="1"/>
            <a:r>
              <a:rPr lang="en-US" sz="2200" dirty="0">
                <a:latin typeface="+mj-lt"/>
              </a:rPr>
              <a:t>Web-scraped data (</a:t>
            </a:r>
            <a:r>
              <a:rPr lang="en-US" sz="2200" dirty="0">
                <a:latin typeface="+mj-lt"/>
                <a:hlinkClick r:id="rId2"/>
              </a:rPr>
              <a:t>https://www.kaggle.com/heesoo37/120-years-of-olympic-history-athletes-and-results</a:t>
            </a:r>
            <a:r>
              <a:rPr lang="en-US" sz="2200" dirty="0">
                <a:latin typeface="+mj-lt"/>
              </a:rPr>
              <a:t>)</a:t>
            </a:r>
          </a:p>
          <a:p>
            <a:r>
              <a:rPr lang="en-US" sz="2600" dirty="0">
                <a:latin typeface="+mj-lt"/>
              </a:rPr>
              <a:t>Post WWII data only (1948 and beyond)</a:t>
            </a:r>
          </a:p>
          <a:p>
            <a:r>
              <a:rPr lang="en-US" sz="2600" dirty="0">
                <a:latin typeface="+mj-lt"/>
              </a:rPr>
              <a:t>Broken down by summer and winter games</a:t>
            </a:r>
          </a:p>
          <a:p>
            <a:r>
              <a:rPr lang="en-US" sz="2600" dirty="0">
                <a:latin typeface="+mj-lt"/>
              </a:rPr>
              <a:t>GDP data taken from World Bank 2000 to 2018 (</a:t>
            </a:r>
            <a:r>
              <a:rPr lang="en-US" sz="2600" dirty="0">
                <a:latin typeface="+mj-lt"/>
                <a:hlinkClick r:id="rId3"/>
              </a:rPr>
              <a:t>https://data.worldbank.org/indicator/NY.GDP.MKTP.CD</a:t>
            </a:r>
            <a:r>
              <a:rPr lang="en-US" sz="2600" dirty="0">
                <a:latin typeface="+mj-lt"/>
              </a:rPr>
              <a:t>)</a:t>
            </a:r>
          </a:p>
          <a:p>
            <a:endParaRPr lang="en-US" sz="2600" dirty="0">
              <a:latin typeface="+mj-lt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7D4D4B-3749-D24A-BDFF-FDEDE1DD9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1821" y="229093"/>
            <a:ext cx="1311812" cy="145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0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E8D84-0C9E-7046-A5BA-6BB227B2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CBF6B-A548-204B-BE6F-CB1CE5648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107979-AF90-1E48-AC51-D200E49A9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2444" y="153869"/>
            <a:ext cx="3019556" cy="162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05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E8D84-0C9E-7046-A5BA-6BB227B2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CBF6B-A548-204B-BE6F-CB1CE5648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43AF89-BE2C-2141-9CC8-2687BD9F1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3936" y="80643"/>
            <a:ext cx="3368044" cy="18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562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E8D84-0C9E-7046-A5BA-6BB227B2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CBF6B-A548-204B-BE6F-CB1CE5648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5F5F9F-7719-7043-AB21-36F374337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1326" y="55531"/>
            <a:ext cx="3120185" cy="175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59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E8D84-0C9E-7046-A5BA-6BB227B2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CBF6B-A548-204B-BE6F-CB1CE5648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EE4712-879C-9E43-8E38-3332D3FE4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372" y="78179"/>
            <a:ext cx="2986628" cy="167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220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E8D84-0C9E-7046-A5BA-6BB227B2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CBF6B-A548-204B-BE6F-CB1CE5648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48B5EBE-4A09-B64A-A4E4-59A0E356B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6764" y="237536"/>
            <a:ext cx="1450054" cy="145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5112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E8D84-0C9E-7046-A5BA-6BB227B2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CBF6B-A548-204B-BE6F-CB1CE5648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AF16EB-96EC-2540-9890-C4B09B675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374" y="0"/>
            <a:ext cx="2572687" cy="185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096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E8D84-0C9E-7046-A5BA-6BB227B2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Mortem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CBF6B-A548-204B-BE6F-CB1CE5648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7356"/>
            <a:ext cx="10515600" cy="4749607"/>
          </a:xfrm>
        </p:spPr>
        <p:txBody>
          <a:bodyPr/>
          <a:lstStyle/>
          <a:p>
            <a:r>
              <a:rPr lang="en-US" dirty="0"/>
              <a:t>Problems</a:t>
            </a:r>
          </a:p>
          <a:p>
            <a:pPr lvl="1"/>
            <a:r>
              <a:rPr lang="en-US" dirty="0"/>
              <a:t>Difficulty locating API</a:t>
            </a:r>
          </a:p>
          <a:p>
            <a:pPr lvl="1"/>
            <a:r>
              <a:rPr lang="en-US" dirty="0"/>
              <a:t>Coding is hard</a:t>
            </a:r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dirty="0"/>
              <a:t>Further Questions</a:t>
            </a:r>
          </a:p>
          <a:p>
            <a:pPr lvl="1"/>
            <a:r>
              <a:rPr lang="en-US" dirty="0"/>
              <a:t>Identify additional factors that could be predictive of success</a:t>
            </a:r>
          </a:p>
          <a:p>
            <a:pPr lvl="2"/>
            <a:r>
              <a:rPr lang="en-US" dirty="0"/>
              <a:t>Professional sports leagues</a:t>
            </a:r>
          </a:p>
          <a:p>
            <a:pPr lvl="2"/>
            <a:r>
              <a:rPr lang="en-US" dirty="0"/>
              <a:t>Performance enhancing drugs</a:t>
            </a:r>
          </a:p>
          <a:p>
            <a:pPr lvl="2"/>
            <a:r>
              <a:rPr lang="en-US" dirty="0"/>
              <a:t>Country size</a:t>
            </a:r>
          </a:p>
          <a:p>
            <a:pPr lvl="1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9C1D8B-BAB1-7F41-A72F-2464AFACB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8034" y="113635"/>
            <a:ext cx="1058092" cy="160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7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F884DB-01BB-864F-B170-69B836E59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3577" y="1229707"/>
            <a:ext cx="6005513" cy="1260763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/>
              <a:t>My Olympic Dream</a:t>
            </a:r>
            <a:br>
              <a:rPr lang="en-US" sz="2200" dirty="0"/>
            </a:br>
            <a:r>
              <a:rPr lang="en-US" sz="2200" dirty="0"/>
              <a:t>Performed by Pearl Jam ( 1996 fan club single)</a:t>
            </a:r>
            <a:br>
              <a:rPr lang="en-US" sz="2400" dirty="0"/>
            </a:br>
            <a:r>
              <a:rPr lang="en-US" sz="2200" dirty="0"/>
              <a:t>Written by Pearl Jam Sound Engineer Nick </a:t>
            </a:r>
            <a:r>
              <a:rPr lang="en-US" sz="2200" dirty="0" err="1"/>
              <a:t>Didia</a:t>
            </a:r>
            <a:endParaRPr lang="en-US" sz="2200" dirty="0"/>
          </a:p>
        </p:txBody>
      </p:sp>
      <p:pic>
        <p:nvPicPr>
          <p:cNvPr id="2" name="1-11 Olympic Platinum.mp3">
            <a:hlinkClick r:id="" action="ppaction://media"/>
            <a:extLst>
              <a:ext uri="{FF2B5EF4-FFF2-40B4-BE49-F238E27FC236}">
                <a16:creationId xmlns:a16="http://schemas.microsoft.com/office/drawing/2014/main" id="{68CF05CE-214B-7345-AE4F-2409B3CCD9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2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41000" y="5525770"/>
            <a:ext cx="812800" cy="812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DCC6F26-9A7E-7147-8E4E-3BD7075C20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2456090" y="2490470"/>
            <a:ext cx="3848100" cy="3848100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56C03C1-4024-7C42-BDA0-FE65BC9D6D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6548476" y="2490470"/>
            <a:ext cx="3846844" cy="3846844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4ABF34D-2991-C644-B56C-FBD48BAE8E0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16519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F884DB-01BB-864F-B170-69B836E59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2343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/>
              <a:t>My Olympic Dream</a:t>
            </a:r>
            <a:br>
              <a:rPr lang="en-US" sz="2200" dirty="0"/>
            </a:br>
            <a:r>
              <a:rPr lang="en-US" sz="2200" dirty="0"/>
              <a:t>Performed by Pearl Jam ( 1996 fan club single)</a:t>
            </a:r>
            <a:br>
              <a:rPr lang="en-US" sz="2400" dirty="0"/>
            </a:br>
            <a:r>
              <a:rPr lang="en-US" sz="2200" dirty="0"/>
              <a:t>Written by Pearl Jam Sound Engineer Nick </a:t>
            </a:r>
            <a:r>
              <a:rPr lang="en-US" sz="2200" dirty="0" err="1"/>
              <a:t>Didia</a:t>
            </a:r>
            <a:endParaRPr lang="en-US" sz="22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2813F4-D6A2-B344-9C4E-8271F62FA3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464" y="1274745"/>
            <a:ext cx="5440101" cy="543414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Olympic dream, Olympic dream</a:t>
            </a:r>
            <a:br>
              <a:rPr lang="en-US" sz="1800" dirty="0"/>
            </a:br>
            <a:r>
              <a:rPr lang="en-US" sz="1800" dirty="0"/>
              <a:t>If I could reach to the sky and touch it for my country</a:t>
            </a:r>
            <a:br>
              <a:rPr lang="en-US" sz="1800" dirty="0"/>
            </a:br>
            <a:r>
              <a:rPr lang="en-US" sz="1800" dirty="0"/>
              <a:t>Get some on my finger and take in its smell</a:t>
            </a:r>
            <a:br>
              <a:rPr lang="en-US" sz="1800" dirty="0"/>
            </a:br>
            <a:r>
              <a:rPr lang="en-US" sz="1800" dirty="0"/>
              <a:t>The smell of victory, land of the free, Olympic dream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Olympic Dream</a:t>
            </a:r>
            <a:br>
              <a:rPr lang="en-US" sz="1800" dirty="0"/>
            </a:br>
            <a:r>
              <a:rPr lang="en-US" sz="1800" dirty="0"/>
              <a:t>Olympic theme</a:t>
            </a:r>
            <a:br>
              <a:rPr lang="en-US" sz="1800" dirty="0"/>
            </a:br>
            <a:r>
              <a:rPr lang="en-US" sz="1800" dirty="0"/>
              <a:t>My Olympic dream</a:t>
            </a:r>
            <a:br>
              <a:rPr lang="en-US" sz="1800" dirty="0"/>
            </a:br>
            <a:r>
              <a:rPr lang="en-US" sz="1800" dirty="0"/>
              <a:t>My promotion scheme</a:t>
            </a:r>
            <a:br>
              <a:rPr lang="en-US" sz="1800" u="sng" dirty="0"/>
            </a:br>
            <a:br>
              <a:rPr lang="en-US" sz="1800" dirty="0"/>
            </a:br>
            <a:r>
              <a:rPr lang="en-US" sz="1800" dirty="0"/>
              <a:t>How hard can it be</a:t>
            </a:r>
            <a:br>
              <a:rPr lang="en-US" sz="1800" dirty="0"/>
            </a:br>
            <a:r>
              <a:rPr lang="en-US" sz="1800" dirty="0"/>
              <a:t>How high can I jump</a:t>
            </a:r>
            <a:br>
              <a:rPr lang="en-US" sz="1800" dirty="0"/>
            </a:br>
            <a:r>
              <a:rPr lang="en-US" sz="1800" dirty="0"/>
              <a:t>How high can I throw</a:t>
            </a:r>
            <a:br>
              <a:rPr lang="en-US" sz="1800" dirty="0"/>
            </a:br>
            <a:r>
              <a:rPr lang="en-US" sz="1800" dirty="0"/>
              <a:t>How high can I run (I’m running very fast)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How long can I hold my breath and stay underwater</a:t>
            </a:r>
            <a:br>
              <a:rPr lang="en-US" sz="1800" dirty="0"/>
            </a:br>
            <a:r>
              <a:rPr lang="en-US" sz="1800" dirty="0"/>
              <a:t>And wave my legs around in perfect unison with my partner who doesn’t really understand me</a:t>
            </a:r>
            <a:br>
              <a:rPr lang="en-US" sz="1800" dirty="0"/>
            </a:br>
            <a:r>
              <a:rPr lang="en-US" sz="1800" dirty="0"/>
              <a:t>And my Olympic dream, my Olympic dream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D874B6-5C37-B24D-9FB9-1A3D79FECC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46780" y="1274745"/>
            <a:ext cx="6358358" cy="543414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I’ll be like Dwight Stones</a:t>
            </a:r>
            <a:br>
              <a:rPr lang="en-US" sz="1800" dirty="0"/>
            </a:br>
            <a:r>
              <a:rPr lang="en-US" sz="1800" dirty="0"/>
              <a:t>I’ll be like Bruce Jenner</a:t>
            </a:r>
            <a:br>
              <a:rPr lang="en-US" sz="1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US" sz="1800" dirty="0"/>
              <a:t>I’ll be like that girl who trained all her life as a distance runner</a:t>
            </a:r>
            <a:br>
              <a:rPr lang="en-US" sz="1800" dirty="0"/>
            </a:br>
            <a:r>
              <a:rPr lang="en-US" sz="1800" dirty="0"/>
              <a:t>And then tripped with a quarter mile to go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But I . . . I will get up and I will run</a:t>
            </a:r>
            <a:br>
              <a:rPr lang="en-US" sz="1800" dirty="0"/>
            </a:br>
            <a:r>
              <a:rPr lang="en-US" sz="1800" dirty="0"/>
              <a:t>I will run with the Georgia peach breeze and I . . 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I will win</a:t>
            </a:r>
            <a:br>
              <a:rPr lang="en-US" sz="1800" dirty="0"/>
            </a:br>
            <a:r>
              <a:rPr lang="en-US" sz="1800" dirty="0"/>
              <a:t>I will win my . . . my Olympic dream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My Olympic dream</a:t>
            </a:r>
            <a:br>
              <a:rPr lang="en-US" sz="1800" dirty="0"/>
            </a:br>
            <a:r>
              <a:rPr lang="en-US" sz="1800" dirty="0"/>
              <a:t>The gold’s just not good enough</a:t>
            </a:r>
            <a:br>
              <a:rPr lang="en-US" sz="1800" dirty="0"/>
            </a:br>
            <a:r>
              <a:rPr lang="en-US" sz="1800" dirty="0"/>
              <a:t>And I don’t even think of bronze</a:t>
            </a:r>
            <a:br>
              <a:rPr lang="en-US" sz="1800" dirty="0"/>
            </a:br>
            <a:r>
              <a:rPr lang="en-US" sz="1800" dirty="0"/>
              <a:t>I’m living my life for Olympic Platinum</a:t>
            </a:r>
            <a:br>
              <a:rPr lang="en-US" sz="1800" dirty="0"/>
            </a:br>
            <a:r>
              <a:rPr lang="en-US" sz="1800" dirty="0"/>
              <a:t>I’ll sing like Whitney (sing like Whitney)</a:t>
            </a:r>
            <a:br>
              <a:rPr lang="en-US" sz="1800" dirty="0"/>
            </a:br>
            <a:r>
              <a:rPr lang="en-US" sz="1800" dirty="0"/>
              <a:t>My Olympic dream</a:t>
            </a:r>
          </a:p>
        </p:txBody>
      </p:sp>
      <p:pic>
        <p:nvPicPr>
          <p:cNvPr id="2" name="1-11 Olympic Platinum.mp3">
            <a:hlinkClick r:id="" action="ppaction://media"/>
            <a:extLst>
              <a:ext uri="{FF2B5EF4-FFF2-40B4-BE49-F238E27FC236}">
                <a16:creationId xmlns:a16="http://schemas.microsoft.com/office/drawing/2014/main" id="{68CF05CE-214B-7345-AE4F-2409B3CCD9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25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31417" y="5582920"/>
            <a:ext cx="812800" cy="812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6913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E8D84-0C9E-7046-A5BA-6BB227B2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 Analysis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C1D286E-009E-5549-92FD-27FA79E80D2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686662"/>
            <a:ext cx="6172200" cy="4408713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2FC35602-D4F3-304A-A6B1-EDE8BFE877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81265" y="1686662"/>
            <a:ext cx="6172200" cy="4408713"/>
          </a:xfrm>
        </p:spPr>
      </p:pic>
    </p:spTree>
    <p:extLst>
      <p:ext uri="{BB962C8B-B14F-4D97-AF65-F5344CB8AC3E}">
        <p14:creationId xmlns:p14="http://schemas.microsoft.com/office/powerpoint/2010/main" val="1442249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E8D84-0C9E-7046-A5BA-6BB227B2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 Analysis</a:t>
            </a: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16471B4E-2F12-5C4F-ACB4-534B5E232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881" y="495754"/>
            <a:ext cx="2713753" cy="666841"/>
          </a:xfrm>
          <a:prstGeom prst="rect">
            <a:avLst/>
          </a:prstGeom>
        </p:spPr>
      </p:pic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00FA406A-7F5B-DB4A-9203-0CF9280F49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33563" y="1871003"/>
            <a:ext cx="5786237" cy="3857491"/>
          </a:xfrm>
        </p:spPr>
      </p:pic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18821EEA-60B8-4A4D-831A-629A8490E3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199" y="1871003"/>
            <a:ext cx="5786237" cy="3857491"/>
          </a:xfrm>
        </p:spPr>
      </p:pic>
    </p:spTree>
    <p:extLst>
      <p:ext uri="{BB962C8B-B14F-4D97-AF65-F5344CB8AC3E}">
        <p14:creationId xmlns:p14="http://schemas.microsoft.com/office/powerpoint/2010/main" val="15653552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E8D84-0C9E-7046-A5BA-6BB227B2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Gender Analysis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28AF16C-E947-9546-AAAA-3BF7082DF8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74094"/>
            <a:ext cx="5181600" cy="345440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CBD3C84-E7AB-6545-9657-34AC75930A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274094"/>
            <a:ext cx="5181600" cy="3454400"/>
          </a:xfrm>
        </p:spPr>
      </p:pic>
    </p:spTree>
    <p:extLst>
      <p:ext uri="{BB962C8B-B14F-4D97-AF65-F5344CB8AC3E}">
        <p14:creationId xmlns:p14="http://schemas.microsoft.com/office/powerpoint/2010/main" val="1235407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E8D84-0C9E-7046-A5BA-6BB227B2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Gender Analysis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F4824A4-ABB7-9249-B751-CD4C7D7D7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1451" y="1258292"/>
            <a:ext cx="7655442" cy="546817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64DF58-3B5F-F04A-A55B-A23AD0CCE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2975" y="185152"/>
            <a:ext cx="1362532" cy="150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575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E8D84-0C9E-7046-A5BA-6BB227B21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Gender Analysis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ADCE41-BD92-4D41-AF48-38E721D71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453" y="1258292"/>
            <a:ext cx="7652384" cy="54659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40119F-0496-7846-885E-609F77F9E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9762" y="105031"/>
            <a:ext cx="2904585" cy="163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418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E8D84-0C9E-7046-A5BA-6BB227B2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Gender Analysis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28B5497-B5CE-1044-B739-B1915FB32D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93895" y="1977891"/>
            <a:ext cx="5625905" cy="3750603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001FB76-832A-9542-935E-BF16A7B50D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199" y="1977891"/>
            <a:ext cx="5625905" cy="3750603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93EDFE-8DDE-0349-B5C6-D723F35DFCBF}"/>
              </a:ext>
            </a:extLst>
          </p:cNvPr>
          <p:cNvSpPr txBox="1"/>
          <p:nvPr/>
        </p:nvSpPr>
        <p:spPr>
          <a:xfrm rot="16200000">
            <a:off x="-346132" y="3816627"/>
            <a:ext cx="139922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Medal Count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DC224D-C4F3-F340-B9EF-9B4D0B4505E2}"/>
              </a:ext>
            </a:extLst>
          </p:cNvPr>
          <p:cNvSpPr txBox="1"/>
          <p:nvPr/>
        </p:nvSpPr>
        <p:spPr>
          <a:xfrm rot="16200000">
            <a:off x="5472586" y="3816628"/>
            <a:ext cx="139922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Medal Count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9323DB80-443A-B64D-ADBC-F520737B6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3589" y="110957"/>
            <a:ext cx="2808411" cy="157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65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E8D84-0C9E-7046-A5BA-6BB227B2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Gender Analysis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0D940C-5EBA-744E-A930-FB959F2F4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387" y="290148"/>
            <a:ext cx="2525843" cy="1262922"/>
          </a:xfrm>
          <a:prstGeom prst="rect">
            <a:avLst/>
          </a:prstGeo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9D4A252E-3FED-CD44-8239-6F6A75F1F4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67694"/>
            <a:ext cx="5791200" cy="3860800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EF9560B-A91F-FF4E-A046-D84B5B7992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228600" y="1867694"/>
            <a:ext cx="5791200" cy="3860800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91EC7E-F00A-2D41-A63C-9B91311D16BC}"/>
              </a:ext>
            </a:extLst>
          </p:cNvPr>
          <p:cNvSpPr txBox="1"/>
          <p:nvPr/>
        </p:nvSpPr>
        <p:spPr>
          <a:xfrm rot="16200000">
            <a:off x="-402841" y="3781936"/>
            <a:ext cx="1327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Centimeters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0D4F9B-7930-8348-AA53-B6D75AB4D26E}"/>
              </a:ext>
            </a:extLst>
          </p:cNvPr>
          <p:cNvSpPr txBox="1"/>
          <p:nvPr/>
        </p:nvSpPr>
        <p:spPr>
          <a:xfrm rot="16200000">
            <a:off x="5845072" y="3613428"/>
            <a:ext cx="1101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Kilograms</a:t>
            </a:r>
          </a:p>
        </p:txBody>
      </p:sp>
    </p:spTree>
    <p:extLst>
      <p:ext uri="{BB962C8B-B14F-4D97-AF65-F5344CB8AC3E}">
        <p14:creationId xmlns:p14="http://schemas.microsoft.com/office/powerpoint/2010/main" val="2699646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E8D84-0C9E-7046-A5BA-6BB227B2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Gender Analysis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A3182EE-935D-AF4E-9B83-19E946596C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9614" y="1835037"/>
            <a:ext cx="5840186" cy="3893457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1AA1978-2623-4344-B350-B22E19E528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35037"/>
            <a:ext cx="5840186" cy="3893457"/>
          </a:xfr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44036128-6795-4748-86FB-9036D9A13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9984" y="4180"/>
            <a:ext cx="1457283" cy="17539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D7EE19-9156-CD42-8634-BC0CDAC9D96A}"/>
              </a:ext>
            </a:extLst>
          </p:cNvPr>
          <p:cNvSpPr txBox="1"/>
          <p:nvPr/>
        </p:nvSpPr>
        <p:spPr>
          <a:xfrm rot="16200000">
            <a:off x="-402841" y="3781936"/>
            <a:ext cx="1327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Centimeters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231AA3-5C18-4646-BAC8-40EB29D1F6E4}"/>
              </a:ext>
            </a:extLst>
          </p:cNvPr>
          <p:cNvSpPr txBox="1"/>
          <p:nvPr/>
        </p:nvSpPr>
        <p:spPr>
          <a:xfrm rot="16200000">
            <a:off x="5806042" y="3597099"/>
            <a:ext cx="1101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Kilograms</a:t>
            </a:r>
          </a:p>
        </p:txBody>
      </p:sp>
    </p:spTree>
    <p:extLst>
      <p:ext uri="{BB962C8B-B14F-4D97-AF65-F5344CB8AC3E}">
        <p14:creationId xmlns:p14="http://schemas.microsoft.com/office/powerpoint/2010/main" val="3165542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3408</TotalTime>
  <Words>838</Words>
  <Application>Microsoft Office PowerPoint</Application>
  <PresentationFormat>Widescreen</PresentationFormat>
  <Paragraphs>110</Paragraphs>
  <Slides>40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My Olympic Dream</vt:lpstr>
      <vt:lpstr>Background</vt:lpstr>
      <vt:lpstr>Data Munging</vt:lpstr>
      <vt:lpstr>Age Analysis</vt:lpstr>
      <vt:lpstr>Gender Analysis</vt:lpstr>
      <vt:lpstr>Gender Analysis</vt:lpstr>
      <vt:lpstr>Gender Analysis</vt:lpstr>
      <vt:lpstr>Gender Analysis</vt:lpstr>
      <vt:lpstr>Gender Analysis</vt:lpstr>
      <vt:lpstr>Sport and Participation Growth</vt:lpstr>
      <vt:lpstr>Country Analysis</vt:lpstr>
      <vt:lpstr>Individual Athlete Analysis</vt:lpstr>
      <vt:lpstr>Historical Analysis</vt:lpstr>
      <vt:lpstr>GDP versus Medal Count…is there a correlation?</vt:lpstr>
      <vt:lpstr>The process: </vt:lpstr>
      <vt:lpstr>PowerPoint Presentation</vt:lpstr>
      <vt:lpstr>PowerPoint Presentation</vt:lpstr>
      <vt:lpstr>2016 Rio Olympics (rvalue = 0.86)</vt:lpstr>
      <vt:lpstr>GDP</vt:lpstr>
      <vt:lpstr>Hosting versus Medal Count…is there a correlation?</vt:lpstr>
      <vt:lpstr>Hosting</vt:lpstr>
      <vt:lpstr>Hosting</vt:lpstr>
      <vt:lpstr>Hosting</vt:lpstr>
      <vt:lpstr>Hosting</vt:lpstr>
      <vt:lpstr>Extra</vt:lpstr>
      <vt:lpstr>Extra</vt:lpstr>
      <vt:lpstr>Extra</vt:lpstr>
      <vt:lpstr>Extra</vt:lpstr>
      <vt:lpstr>Extra</vt:lpstr>
      <vt:lpstr>Extra</vt:lpstr>
      <vt:lpstr>Extra</vt:lpstr>
      <vt:lpstr>Extra</vt:lpstr>
      <vt:lpstr>Extra</vt:lpstr>
      <vt:lpstr>Extra</vt:lpstr>
      <vt:lpstr>Extra</vt:lpstr>
      <vt:lpstr>Post Mortem</vt:lpstr>
      <vt:lpstr>My Olympic Dream Performed by Pearl Jam ( 1996 fan club single) Written by Pearl Jam Sound Engineer Nick Didia</vt:lpstr>
      <vt:lpstr>My Olympic Dream Performed by Pearl Jam ( 1996 fan club single) Written by Pearl Jam Sound Engineer Nick Didia</vt:lpstr>
      <vt:lpstr>Age Analysis</vt:lpstr>
      <vt:lpstr>Gender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Olympic Dream</dc:title>
  <dc:creator>Ryan Dickson</dc:creator>
  <cp:lastModifiedBy>Tristan Holmes</cp:lastModifiedBy>
  <cp:revision>32</cp:revision>
  <dcterms:created xsi:type="dcterms:W3CDTF">2020-01-30T02:19:02Z</dcterms:created>
  <dcterms:modified xsi:type="dcterms:W3CDTF">2020-02-05T05:39:35Z</dcterms:modified>
</cp:coreProperties>
</file>